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4" r:id="rId8"/>
    <p:sldId id="262" r:id="rId9"/>
    <p:sldId id="263" r:id="rId10"/>
    <p:sldId id="264" r:id="rId11"/>
    <p:sldId id="277" r:id="rId12"/>
    <p:sldId id="265" r:id="rId13"/>
    <p:sldId id="27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D31"/>
    <a:srgbClr val="B87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6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9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3075-4E62-9147-A347-91A4C3832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D2F09-D817-6B46-AD4F-0895913D7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9EF94-715C-684A-9521-7ECF98EA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6CF2-B89C-7E4D-B3C7-B7F0E0EA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D0FDF-526E-7947-A9EE-D959A316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2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746C-ACFC-9541-9889-68AD39F1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E417B-65A8-4B44-A4E5-2AF4E4C6A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14311-3D86-3E4C-9560-975AC2A9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8F8A-2E35-AC44-83D5-113492AC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5B03-00C1-A241-B940-0FBA7DA8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0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E42F92-E561-C74F-853F-C3E25DBA0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E3994-2FCC-AF40-9179-B13B90919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77519-299E-B949-AA25-B1508FA8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6D77E-B8A3-FC47-A6D0-4BEBF0FE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E4B9E-926F-054C-94DA-292D3DA8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3D00-6698-E043-A56E-E7E753B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D508A-1443-DA49-89F2-250F16FF7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08181-FB91-964D-A998-06452FC9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6D5EE-8F66-E043-8C61-F4B9A97D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3D8AC-E89D-5E42-9357-94419583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55E1-4365-7144-A98C-C7907EA6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3F6F0-6EB0-B848-82D4-287C62660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E5E1-78E0-7A4B-B65F-71A8D3F9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C1BD-32EA-C14C-B72D-B3D0A9C9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E8E82-7601-2347-912B-A9CFF7F9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8DF4-8492-0E46-9479-1FF2E715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7ADC6-79C2-E048-BCD6-18E869E91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7AB1F-2F14-E346-8374-95CFA4D3D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16833-E8FB-874D-B069-EB12EDB9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68DB4-2E94-A249-9DEA-0C9FB47E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B6229-2C18-E74C-9157-95BEFB02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68840-F154-C347-9981-B1D4346B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B35ED-B2A7-E847-B308-9EF7B45E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C28D5-6F19-0649-B11F-953EF2427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7B240-EAA9-4841-861D-A8A268425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25E83-7CFD-6045-9488-2D5F3E399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B0A0F-1CC7-FB47-811B-9156FF45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3CD41-07A8-F643-8D8A-D312E955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D2C69-4E57-8F46-BF13-4EF06D69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2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B42E-9626-734B-AD4C-C0E6973A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2DBF4-8F94-7549-B227-66BB1CBC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D0224-8900-B144-81AD-7327D435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3339-C3E1-5745-96D6-31B419AA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B7BE6-8307-D04C-B8C4-2C1E536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DFD72-613D-C240-B948-9B9987C7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D354E-3C7F-4A4E-8213-3CB7EEBB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707D-5795-F34C-A889-0978B049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8BB3-45FD-B04E-AD2E-EAF642EA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C86F-BF8F-7447-B462-56A4314E5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F4B91-DFA7-9C46-BD96-340000F6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8598D-1CD8-404A-9238-ED9DC5FC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4A8EE-56C4-3748-9776-F3DF5B0A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F608-F226-4148-AE5E-D1CF9402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BF65E-06D9-234C-AB11-59386E621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B0EB2-C3F5-3D41-AD4F-0575FF77E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F9444-9955-A14F-B419-41C6E88E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8AE28-8282-0D4C-B00B-8AC3A8DB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F388F-EC4F-CB41-A126-1C0F9767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7F720C-AB91-8749-862C-EFA4B927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8EF8E-A335-254F-AE1A-6CD462EB8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11176-C5CF-4847-B33C-524AC194A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CD08-ADD8-BE45-B2B9-2BE5C779845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23F69-4549-BF48-A4E7-8A17DE60F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CBA1B-B91C-524E-BF9E-1658724D3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2BBD3-5163-AD47-B973-3892C7E12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EB516-6B6B-2C42-9511-0FD0036B47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63" y="185351"/>
            <a:ext cx="7651304" cy="47820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DF75B0F-E64E-B644-B24C-10978F999277}"/>
              </a:ext>
            </a:extLst>
          </p:cNvPr>
          <p:cNvSpPr txBox="1">
            <a:spLocks/>
          </p:cNvSpPr>
          <p:nvPr/>
        </p:nvSpPr>
        <p:spPr>
          <a:xfrm>
            <a:off x="7801230" y="506671"/>
            <a:ext cx="453493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841D31"/>
                </a:solidFill>
              </a:rPr>
              <a:t>Steel Valley Stronger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1920752-1879-5343-965B-E060773CEACA}"/>
              </a:ext>
            </a:extLst>
          </p:cNvPr>
          <p:cNvSpPr txBox="1">
            <a:spLocks/>
          </p:cNvSpPr>
          <p:nvPr/>
        </p:nvSpPr>
        <p:spPr>
          <a:xfrm>
            <a:off x="275962" y="5202238"/>
            <a:ext cx="765130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841D31"/>
                </a:solidFill>
              </a:rPr>
              <a:t>Steel Valley School District</a:t>
            </a:r>
          </a:p>
          <a:p>
            <a:pPr algn="l"/>
            <a:r>
              <a:rPr lang="en-US" sz="2200" b="1" dirty="0">
                <a:solidFill>
                  <a:srgbClr val="841D31"/>
                </a:solidFill>
              </a:rPr>
              <a:t>Edward </a:t>
            </a:r>
            <a:r>
              <a:rPr lang="en-US" sz="2200" b="1" dirty="0" err="1">
                <a:solidFill>
                  <a:srgbClr val="841D31"/>
                </a:solidFill>
              </a:rPr>
              <a:t>Wehrer</a:t>
            </a:r>
            <a:r>
              <a:rPr lang="en-US" sz="2200" b="1" dirty="0">
                <a:solidFill>
                  <a:srgbClr val="841D31"/>
                </a:solidFill>
              </a:rPr>
              <a:t>, Superintendent</a:t>
            </a:r>
          </a:p>
          <a:p>
            <a:pPr algn="l"/>
            <a:r>
              <a:rPr lang="en-US" sz="2200" b="1" dirty="0">
                <a:solidFill>
                  <a:srgbClr val="841D31"/>
                </a:solidFill>
              </a:rPr>
              <a:t>December 9, 2021</a:t>
            </a:r>
          </a:p>
        </p:txBody>
      </p:sp>
    </p:spTree>
    <p:extLst>
      <p:ext uri="{BB962C8B-B14F-4D97-AF65-F5344CB8AC3E}">
        <p14:creationId xmlns:p14="http://schemas.microsoft.com/office/powerpoint/2010/main" val="234710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015E-639D-1942-8845-4C92D927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Steel Valley Stronger: 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E4DCF-9487-1E4C-A692-53FF1F53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22"/>
            <a:ext cx="10515600" cy="5263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happens to the current buildings?</a:t>
            </a:r>
          </a:p>
          <a:p>
            <a:pPr lvl="0"/>
            <a:r>
              <a:rPr lang="en-US" dirty="0"/>
              <a:t>Barrett will be used for central office functions and non-traditional learning. Classrooms in the main building will be rented to Pre-K programs. </a:t>
            </a:r>
          </a:p>
          <a:p>
            <a:pPr lvl="1"/>
            <a:r>
              <a:rPr lang="en-US" dirty="0"/>
              <a:t>Classrooms in the Campbell Addition will be used for healthcare services for our students, families and community.</a:t>
            </a:r>
          </a:p>
          <a:p>
            <a:pPr lvl="0"/>
            <a:r>
              <a:rPr lang="en-US" dirty="0"/>
              <a:t>Park will be demolished with the land used for </a:t>
            </a:r>
            <a:br>
              <a:rPr lang="en-US" dirty="0"/>
            </a:br>
            <a:r>
              <a:rPr lang="en-US" dirty="0"/>
              <a:t>development or sold for renovation into housing. </a:t>
            </a:r>
          </a:p>
          <a:p>
            <a:pPr lvl="1"/>
            <a:r>
              <a:rPr lang="en-US" dirty="0"/>
              <a:t>The building will not sit vacant.</a:t>
            </a:r>
          </a:p>
          <a:p>
            <a:pPr lvl="0"/>
            <a:r>
              <a:rPr lang="en-US" dirty="0"/>
              <a:t>Franklin may need to be torn down as part of the </a:t>
            </a:r>
            <a:br>
              <a:rPr lang="en-US" dirty="0"/>
            </a:br>
            <a:r>
              <a:rPr lang="en-US" dirty="0"/>
              <a:t>new-school construction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3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015E-639D-1942-8845-4C92D927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Steel Valley Stronger: 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E4DCF-9487-1E4C-A692-53FF1F53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22"/>
            <a:ext cx="10515600" cy="5263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are the benefits?</a:t>
            </a:r>
          </a:p>
          <a:p>
            <a:pPr lvl="0"/>
            <a:r>
              <a:rPr lang="en-US" dirty="0"/>
              <a:t>All K – 4 learners will have a state-of-the-art educational environment.</a:t>
            </a:r>
          </a:p>
          <a:p>
            <a:pPr lvl="1"/>
            <a:r>
              <a:rPr lang="en-US" dirty="0"/>
              <a:t>2-story Library/Media Center</a:t>
            </a:r>
          </a:p>
          <a:p>
            <a:pPr lvl="1"/>
            <a:r>
              <a:rPr lang="en-US" dirty="0"/>
              <a:t>2 STEAM/Innovation Centers</a:t>
            </a:r>
          </a:p>
          <a:p>
            <a:pPr lvl="1"/>
            <a:r>
              <a:rPr lang="en-US" dirty="0"/>
              <a:t>Small-group instructional areas</a:t>
            </a:r>
          </a:p>
          <a:p>
            <a:pPr lvl="0"/>
            <a:r>
              <a:rPr lang="en-US" dirty="0"/>
              <a:t>All students in grades K – 12 will learn together.</a:t>
            </a:r>
          </a:p>
          <a:p>
            <a:pPr lvl="0"/>
            <a:r>
              <a:rPr lang="en-US" dirty="0"/>
              <a:t>Transportation for students in grades K – 8.</a:t>
            </a:r>
          </a:p>
          <a:p>
            <a:pPr lvl="0"/>
            <a:r>
              <a:rPr lang="en-US" dirty="0"/>
              <a:t>We are investing in the futures of our community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  and our families.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5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7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C31456B-00E9-6647-B226-8786DC3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37"/>
          <a:stretch/>
        </p:blipFill>
        <p:spPr bwMode="auto">
          <a:xfrm rot="5400000">
            <a:off x="1092654" y="-1525142"/>
            <a:ext cx="8478569" cy="1105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235334-6474-134F-8DB4-DFD4AE40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62" y="-141502"/>
            <a:ext cx="1166683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Steel Valley Stronger: New Elementary School Draft Design</a:t>
            </a:r>
          </a:p>
        </p:txBody>
      </p:sp>
    </p:spTree>
    <p:extLst>
      <p:ext uri="{BB962C8B-B14F-4D97-AF65-F5344CB8AC3E}">
        <p14:creationId xmlns:p14="http://schemas.microsoft.com/office/powerpoint/2010/main" val="153202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015E-639D-1942-8845-4C92D927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Steel Valley Stronger: 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E4DCF-9487-1E4C-A692-53FF1F53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22"/>
            <a:ext cx="7984787" cy="52639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are the costs?</a:t>
            </a:r>
          </a:p>
          <a:p>
            <a:pPr lvl="0"/>
            <a:r>
              <a:rPr lang="en-US" dirty="0"/>
              <a:t>~$32 million for the school</a:t>
            </a:r>
          </a:p>
          <a:p>
            <a:pPr lvl="0"/>
            <a:r>
              <a:rPr lang="en-US" dirty="0"/>
              <a:t>~$500,000 per year for transportation</a:t>
            </a:r>
          </a:p>
          <a:p>
            <a:pPr marL="0" indent="0">
              <a:buNone/>
            </a:pPr>
            <a:r>
              <a:rPr lang="en-US" dirty="0"/>
              <a:t>How will this be paid for?</a:t>
            </a:r>
          </a:p>
          <a:p>
            <a:pPr lvl="0"/>
            <a:r>
              <a:rPr lang="en-US" dirty="0"/>
              <a:t>Borrowing (we continue to pay for the High School)</a:t>
            </a:r>
          </a:p>
          <a:p>
            <a:pPr lvl="0"/>
            <a:r>
              <a:rPr lang="en-US" dirty="0"/>
              <a:t>Building Campaign</a:t>
            </a:r>
          </a:p>
          <a:p>
            <a:pPr lvl="0"/>
            <a:r>
              <a:rPr lang="en-US" dirty="0"/>
              <a:t>New development; every $10 million in real estate value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  provides $250,000 in tax revenue</a:t>
            </a:r>
          </a:p>
          <a:p>
            <a:pPr lvl="1"/>
            <a:r>
              <a:rPr lang="en-US" dirty="0"/>
              <a:t>Woodlawn property</a:t>
            </a:r>
          </a:p>
          <a:p>
            <a:pPr lvl="1"/>
            <a:r>
              <a:rPr lang="en-US" dirty="0"/>
              <a:t>Old driving range property</a:t>
            </a:r>
          </a:p>
          <a:p>
            <a:pPr lvl="1"/>
            <a:r>
              <a:rPr lang="en-US" dirty="0"/>
              <a:t>Park school property</a:t>
            </a:r>
          </a:p>
          <a:p>
            <a:r>
              <a:rPr lang="en-US" dirty="0"/>
              <a:t>Student recruitment; every charter school student costs an average of $20,000 per year</a:t>
            </a:r>
          </a:p>
          <a:p>
            <a:r>
              <a:rPr lang="en-US" dirty="0"/>
              <a:t>Staff attrition through retirements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581-125A-F549-8119-CD1CD5F1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rgbClr val="841D31"/>
                </a:solidFill>
              </a:rPr>
              <a:t>Steel Valley Stronger: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5F45-FB17-604B-ABB7-07867F58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15090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new school is only one component of Steel Valley Stronger. The four main areas of focus are:</a:t>
            </a:r>
          </a:p>
          <a:p>
            <a:pPr lvl="1"/>
            <a:r>
              <a:rPr lang="en-US" dirty="0"/>
              <a:t>Academics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Equity and Inclusion</a:t>
            </a:r>
          </a:p>
          <a:p>
            <a:pPr lvl="1"/>
            <a:r>
              <a:rPr lang="en-US" dirty="0"/>
              <a:t>Careers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4541E-1CD7-C340-84A3-5EB8E1133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520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9692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581-125A-F549-8119-CD1CD5F1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846320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rgbClr val="841D31"/>
                </a:solidFill>
              </a:rPr>
              <a:t>Steel Valley Stronger: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5F45-FB17-604B-ABB7-07867F58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05150"/>
            <a:ext cx="4243589" cy="4098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Multi-tiered system of support</a:t>
            </a:r>
          </a:p>
          <a:p>
            <a:r>
              <a:rPr lang="en-US" sz="2200" dirty="0"/>
              <a:t>Curricular alignment between elementary schools</a:t>
            </a:r>
          </a:p>
          <a:p>
            <a:r>
              <a:rPr lang="en-US" sz="2200" dirty="0"/>
              <a:t>Curricular alignment with state standards</a:t>
            </a:r>
          </a:p>
          <a:p>
            <a:r>
              <a:rPr lang="en-US" sz="2200" dirty="0"/>
              <a:t>Focus on students with IEPs, with emphasis on Least Restrictive Environment in classrooms and disproportionality in discipline</a:t>
            </a:r>
          </a:p>
          <a:p>
            <a:r>
              <a:rPr lang="en-US" sz="2200" dirty="0"/>
              <a:t>Led by Mr. </a:t>
            </a:r>
            <a:r>
              <a:rPr lang="en-US" sz="2200" dirty="0" err="1"/>
              <a:t>Macuga</a:t>
            </a:r>
            <a:r>
              <a:rPr lang="en-US" sz="2200" dirty="0"/>
              <a:t>, Dr. Shaughnessy and Ms. </a:t>
            </a:r>
            <a:r>
              <a:rPr lang="en-US" sz="2200" dirty="0" err="1"/>
              <a:t>Bragan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4541E-1CD7-C340-84A3-5EB8E1133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7313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581-125A-F549-8119-CD1CD5F1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846320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rgbClr val="841D31"/>
                </a:solidFill>
              </a:rPr>
              <a:t>Steel Valley Stronger: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5F45-FB17-604B-ABB7-07867F58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0756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Multi-tiered system of support</a:t>
            </a:r>
          </a:p>
          <a:p>
            <a:r>
              <a:rPr lang="en-US" sz="2200" dirty="0"/>
              <a:t>Strong partnership with UPMC Children’s Hospital of Pittsburgh</a:t>
            </a:r>
          </a:p>
          <a:p>
            <a:r>
              <a:rPr lang="en-US" sz="2200" dirty="0"/>
              <a:t>Adoption of our version of the Whole School, Whole Community, Whole Child (WSCC) from the Centers for Disease Control</a:t>
            </a:r>
          </a:p>
          <a:p>
            <a:r>
              <a:rPr lang="en-US" sz="2200" dirty="0"/>
              <a:t>Led by Dr. </a:t>
            </a:r>
            <a:r>
              <a:rPr lang="en-US" sz="2200" dirty="0" err="1"/>
              <a:t>Mumau</a:t>
            </a:r>
            <a:r>
              <a:rPr lang="en-US" sz="2200" dirty="0"/>
              <a:t> and Mr. Walsh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4541E-1CD7-C340-84A3-5EB8E1133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0913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581-125A-F549-8119-CD1CD5F1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846320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rgbClr val="841D31"/>
                </a:solidFill>
              </a:rPr>
              <a:t>Steel Valley Stronger: Equity and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5F45-FB17-604B-ABB7-07867F58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15090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Multi-tiered system of support</a:t>
            </a:r>
          </a:p>
          <a:p>
            <a:r>
              <a:rPr lang="en-US" sz="2200" dirty="0"/>
              <a:t>Leveraging the resources of outside agencies to meet the specific needs of each of our students</a:t>
            </a:r>
          </a:p>
          <a:p>
            <a:r>
              <a:rPr lang="en-US" sz="2200" dirty="0"/>
              <a:t>Addressing our greatest local and national challenge</a:t>
            </a:r>
          </a:p>
          <a:p>
            <a:r>
              <a:rPr lang="en-US" sz="2200" dirty="0"/>
              <a:t>Everything we do needs to be viewed through the lens of equity</a:t>
            </a:r>
          </a:p>
          <a:p>
            <a:r>
              <a:rPr lang="en-US" sz="2200" dirty="0"/>
              <a:t>Led by Mr. Dulin and Mr. Strom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4541E-1CD7-C340-84A3-5EB8E1133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270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581-125A-F549-8119-CD1CD5F1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846320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rgbClr val="841D31"/>
                </a:solidFill>
              </a:rPr>
              <a:t>Steel Valley Stronger: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5F45-FB17-604B-ABB7-07867F58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05760"/>
            <a:ext cx="4243589" cy="4452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Multi-tiered system of support</a:t>
            </a:r>
          </a:p>
          <a:p>
            <a:r>
              <a:rPr lang="en-US" sz="2200" dirty="0"/>
              <a:t>Create a credential system that recognizes when a student has the requisite skills for career success</a:t>
            </a:r>
          </a:p>
          <a:p>
            <a:r>
              <a:rPr lang="en-US" sz="2200" dirty="0"/>
              <a:t>Continued work with partners like PNC and their Partner Up program and The Consortium for Public Education and their Future is Mine program</a:t>
            </a:r>
          </a:p>
          <a:p>
            <a:r>
              <a:rPr lang="en-US" sz="2200" dirty="0"/>
              <a:t>Incorporated as part of Phase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4541E-1CD7-C340-84A3-5EB8E1133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9466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581-125A-F549-8119-CD1CD5F1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671622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rgbClr val="841D31"/>
                </a:solidFill>
              </a:rPr>
              <a:t>Steel Valley Stronger: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5F45-FB17-604B-ABB7-07867F58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0756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How do we do it?</a:t>
            </a:r>
          </a:p>
          <a:p>
            <a:r>
              <a:rPr lang="en-US" sz="2200" dirty="0"/>
              <a:t>Five key ingredients:</a:t>
            </a:r>
          </a:p>
          <a:p>
            <a:pPr lvl="1"/>
            <a:r>
              <a:rPr lang="en-US" sz="2200" dirty="0"/>
              <a:t>Internal expertise</a:t>
            </a:r>
          </a:p>
          <a:p>
            <a:pPr lvl="1"/>
            <a:r>
              <a:rPr lang="en-US" sz="2200" dirty="0"/>
              <a:t>Shared leadership</a:t>
            </a:r>
          </a:p>
          <a:p>
            <a:pPr lvl="1"/>
            <a:r>
              <a:rPr lang="en-US" sz="2200" dirty="0"/>
              <a:t>Valued partners</a:t>
            </a:r>
          </a:p>
          <a:p>
            <a:pPr lvl="1"/>
            <a:r>
              <a:rPr lang="en-US" sz="2200" dirty="0"/>
              <a:t>Teamwork</a:t>
            </a:r>
          </a:p>
          <a:p>
            <a:pPr lvl="1"/>
            <a:r>
              <a:rPr lang="en-US" sz="2200" dirty="0"/>
              <a:t>Maximized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4541E-1CD7-C340-84A3-5EB8E1133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881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5064-B5D4-0148-B984-1CA633A8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5" y="365125"/>
            <a:ext cx="10773032" cy="1325563"/>
          </a:xfrm>
        </p:spPr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Steel Valley Stronger: Opportunity Meets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7F332-9FA3-F54C-B6FD-4DD4CADF5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03" y="1408670"/>
            <a:ext cx="10773032" cy="5251622"/>
          </a:xfrm>
        </p:spPr>
        <p:txBody>
          <a:bodyPr>
            <a:normAutofit/>
          </a:bodyPr>
          <a:lstStyle/>
          <a:p>
            <a:r>
              <a:rPr lang="en-US" dirty="0"/>
              <a:t>The COVID-19 pandemic has reinforced the need for school districts to provide greater support to students and families.</a:t>
            </a:r>
          </a:p>
          <a:p>
            <a:r>
              <a:rPr lang="en-US" dirty="0"/>
              <a:t>We just shut down Park Elementary for two days because of the outdated infrastructure of a building that was built in 1909.</a:t>
            </a:r>
          </a:p>
          <a:p>
            <a:r>
              <a:rPr lang="en-US" dirty="0"/>
              <a:t>Current, short-term funding is available to help address student and family support.</a:t>
            </a:r>
          </a:p>
          <a:p>
            <a:r>
              <a:rPr lang="en-US" dirty="0"/>
              <a:t>We need to make the long-term commitment to                             address our facilities needs.</a:t>
            </a:r>
          </a:p>
        </p:txBody>
      </p:sp>
    </p:spTree>
    <p:extLst>
      <p:ext uri="{BB962C8B-B14F-4D97-AF65-F5344CB8AC3E}">
        <p14:creationId xmlns:p14="http://schemas.microsoft.com/office/powerpoint/2010/main" val="166310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581-125A-F549-8119-CD1CD5F1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846320" cy="1367244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rgbClr val="841D31"/>
                </a:solidFill>
              </a:rPr>
              <a:t>Steel Valley Stronger: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5F45-FB17-604B-ABB7-07867F58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80162"/>
            <a:ext cx="4436408" cy="50778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How do we do it? We already have been:</a:t>
            </a:r>
          </a:p>
          <a:p>
            <a:r>
              <a:rPr lang="en-US" sz="2200" dirty="0"/>
              <a:t>Hiring of Ms. </a:t>
            </a:r>
            <a:r>
              <a:rPr lang="en-US" sz="2200" dirty="0" err="1"/>
              <a:t>Bragan</a:t>
            </a:r>
            <a:r>
              <a:rPr lang="en-US" sz="2200" dirty="0"/>
              <a:t>, Mr. Dulin and Dr. </a:t>
            </a:r>
            <a:r>
              <a:rPr lang="en-US" sz="2200" dirty="0" err="1"/>
              <a:t>Mumau</a:t>
            </a:r>
            <a:endParaRPr lang="en-US" sz="2200" dirty="0"/>
          </a:p>
          <a:p>
            <a:r>
              <a:rPr lang="en-US" sz="2200" dirty="0"/>
              <a:t>Vaccine clinics with UPMC</a:t>
            </a:r>
          </a:p>
          <a:p>
            <a:r>
              <a:rPr lang="en-US" sz="2200" dirty="0"/>
              <a:t>Programs such as Partner Up, Expect Respect and the 3Rs</a:t>
            </a:r>
          </a:p>
          <a:p>
            <a:r>
              <a:rPr lang="en-US" sz="2200" dirty="0"/>
              <a:t>COVID leave for vaccinated employees</a:t>
            </a:r>
          </a:p>
          <a:p>
            <a:r>
              <a:rPr lang="en-US" sz="2200" dirty="0"/>
              <a:t>Alignment of elementary curriculum</a:t>
            </a:r>
          </a:p>
          <a:p>
            <a:r>
              <a:rPr lang="en-US" sz="2200" dirty="0"/>
              <a:t>Feasibility study with VEBH</a:t>
            </a:r>
          </a:p>
          <a:p>
            <a:r>
              <a:rPr lang="en-US" sz="2200" dirty="0"/>
              <a:t>Least Restrictive Environment with MS Emotional Support classroom</a:t>
            </a:r>
          </a:p>
          <a:p>
            <a:r>
              <a:rPr lang="en-US" sz="2200" dirty="0"/>
              <a:t>Partnerships with the AIU, UPMC, PNC and the Consortium for Public Education</a:t>
            </a:r>
          </a:p>
          <a:p>
            <a:r>
              <a:rPr lang="en-US" sz="2200" dirty="0"/>
              <a:t>Recruitment of 20 charter students during the summer of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4541E-1CD7-C340-84A3-5EB8E1133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0C6B2E-BF0B-364C-9384-9365DFC9A0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4852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581-125A-F549-8119-CD1CD5F1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846320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solidFill>
                  <a:srgbClr val="841D31"/>
                </a:solidFill>
              </a:rPr>
              <a:t>Steel Valley Stronger: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5F45-FB17-604B-ABB7-07867F58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07568"/>
            <a:ext cx="4436408" cy="4250431"/>
          </a:xfrm>
        </p:spPr>
        <p:txBody>
          <a:bodyPr>
            <a:normAutofit/>
          </a:bodyPr>
          <a:lstStyle/>
          <a:p>
            <a:r>
              <a:rPr lang="en-US" sz="2200" dirty="0"/>
              <a:t>We have an opportunity to redefine Steel Valley for the next 10-25 years.</a:t>
            </a:r>
          </a:p>
          <a:p>
            <a:r>
              <a:rPr lang="en-US" sz="2200" dirty="0"/>
              <a:t>With the support of our families and community, Steel Valley will be Stronger!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4541E-1CD7-C340-84A3-5EB8E1133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2413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DF75B0F-E64E-B644-B24C-10978F999277}"/>
              </a:ext>
            </a:extLst>
          </p:cNvPr>
          <p:cNvSpPr txBox="1">
            <a:spLocks/>
          </p:cNvSpPr>
          <p:nvPr/>
        </p:nvSpPr>
        <p:spPr>
          <a:xfrm>
            <a:off x="3828535" y="1947845"/>
            <a:ext cx="453493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841D31"/>
                </a:solidFill>
              </a:rPr>
              <a:t>Steel Valley Stronger</a:t>
            </a:r>
          </a:p>
        </p:txBody>
      </p:sp>
    </p:spTree>
    <p:extLst>
      <p:ext uri="{BB962C8B-B14F-4D97-AF65-F5344CB8AC3E}">
        <p14:creationId xmlns:p14="http://schemas.microsoft.com/office/powerpoint/2010/main" val="33244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5064-B5D4-0148-B984-1CA633A8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3031" cy="1325563"/>
          </a:xfrm>
        </p:spPr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Steel Valley Stronger: Guiding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7F332-9FA3-F54C-B6FD-4DD4CADF5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7985"/>
            <a:ext cx="8651489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Five key questions should guide the process as Steel Valley builds for the future.</a:t>
            </a:r>
          </a:p>
          <a:p>
            <a:r>
              <a:rPr lang="en-US" dirty="0"/>
              <a:t>Who are we? </a:t>
            </a:r>
          </a:p>
          <a:p>
            <a:r>
              <a:rPr lang="en-US" dirty="0"/>
              <a:t>Where are we?</a:t>
            </a:r>
          </a:p>
          <a:p>
            <a:r>
              <a:rPr lang="en-US" dirty="0"/>
              <a:t>Why do we exist?</a:t>
            </a:r>
          </a:p>
          <a:p>
            <a:r>
              <a:rPr lang="en-US" dirty="0"/>
              <a:t>What are we going to do?</a:t>
            </a:r>
          </a:p>
          <a:p>
            <a:r>
              <a:rPr lang="en-US" dirty="0"/>
              <a:t>How do we do it?</a:t>
            </a:r>
          </a:p>
        </p:txBody>
      </p:sp>
    </p:spTree>
    <p:extLst>
      <p:ext uri="{BB962C8B-B14F-4D97-AF65-F5344CB8AC3E}">
        <p14:creationId xmlns:p14="http://schemas.microsoft.com/office/powerpoint/2010/main" val="112316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5064-B5D4-0148-B984-1CA633A8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3031" cy="1325563"/>
          </a:xfrm>
        </p:spPr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Steel Valley Stronger: 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7F332-9FA3-F54C-B6FD-4DD4CADF5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1665"/>
            <a:ext cx="9745495" cy="5029200"/>
          </a:xfrm>
        </p:spPr>
        <p:txBody>
          <a:bodyPr>
            <a:normAutofit/>
          </a:bodyPr>
          <a:lstStyle/>
          <a:p>
            <a:r>
              <a:rPr lang="en-US" dirty="0"/>
              <a:t>Our identity is reflected in our core values.</a:t>
            </a:r>
          </a:p>
          <a:p>
            <a:pPr lvl="1"/>
            <a:r>
              <a:rPr lang="en-US" dirty="0"/>
              <a:t>Currently, we have 25 belief statements listed on our website, but no core values</a:t>
            </a:r>
          </a:p>
          <a:p>
            <a:r>
              <a:rPr lang="en-US" dirty="0"/>
              <a:t>District staff members are working to identify collective core values.</a:t>
            </a:r>
          </a:p>
          <a:p>
            <a:r>
              <a:rPr lang="en-US" dirty="0"/>
              <a:t>As a starting point, I recommended these core values:</a:t>
            </a:r>
          </a:p>
          <a:p>
            <a:pPr lvl="1"/>
            <a:r>
              <a:rPr lang="en-US" dirty="0"/>
              <a:t>Our diversity is our greatest asset</a:t>
            </a:r>
          </a:p>
          <a:p>
            <a:pPr lvl="1"/>
            <a:r>
              <a:rPr lang="en-US" dirty="0"/>
              <a:t>Each student has needs</a:t>
            </a:r>
          </a:p>
          <a:p>
            <a:pPr lvl="1"/>
            <a:r>
              <a:rPr lang="en-US" dirty="0"/>
              <a:t>Each student has strengths</a:t>
            </a:r>
          </a:p>
          <a:p>
            <a:pPr lvl="1"/>
            <a:r>
              <a:rPr lang="en-US" dirty="0"/>
              <a:t>We are responsible for everyone’s welfare</a:t>
            </a:r>
          </a:p>
          <a:p>
            <a:pPr lvl="1"/>
            <a:r>
              <a:rPr lang="en-US" dirty="0"/>
              <a:t>Ironmen Pride is real</a:t>
            </a:r>
          </a:p>
        </p:txBody>
      </p:sp>
    </p:spTree>
    <p:extLst>
      <p:ext uri="{BB962C8B-B14F-4D97-AF65-F5344CB8AC3E}">
        <p14:creationId xmlns:p14="http://schemas.microsoft.com/office/powerpoint/2010/main" val="972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1247-4AEA-C049-A1FA-9534E181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Steel Valley Stronger: 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8E24B-27E7-BB4D-8006-841C5B8F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3" y="1376218"/>
            <a:ext cx="10885428" cy="495069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We have an opportunity with federal funding through the American Rescue Plan Elementary and Secondary School Emergency Relief (aka, ARP ESSER III).  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7% of the money must be used for designated purposes such as addressing learning loss, but we have approximately $4.6 million to spend between </a:t>
            </a:r>
            <a:br>
              <a:rPr lang="en-US" sz="2400" dirty="0"/>
            </a:br>
            <a:r>
              <a:rPr lang="en-US" sz="2400" dirty="0"/>
              <a:t>now and September of 2024.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We face a threat from a budget deficit of roughly $3 million.  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We have charter school expenditures of approximately </a:t>
            </a:r>
            <a:br>
              <a:rPr lang="en-US" sz="2400" dirty="0"/>
            </a:br>
            <a:r>
              <a:rPr lang="en-US" sz="2400" dirty="0"/>
              <a:t>$7 million.  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We have to be fiscally prudent, and we need to </a:t>
            </a:r>
            <a:br>
              <a:rPr lang="en-US" sz="2400" dirty="0"/>
            </a:br>
            <a:r>
              <a:rPr lang="en-US" sz="2400" dirty="0"/>
              <a:t>outperform our competition.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1247-4AEA-C049-A1FA-9534E181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Steel Valley Stronger: ARP ESSER III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8E24B-27E7-BB4D-8006-841C5B8F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3203"/>
            <a:ext cx="10703011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7% Set Aside</a:t>
            </a:r>
          </a:p>
          <a:p>
            <a:pPr lvl="1"/>
            <a:r>
              <a:rPr lang="en-US" dirty="0"/>
              <a:t>$56,000 for after school academic programs</a:t>
            </a:r>
          </a:p>
          <a:p>
            <a:pPr lvl="1"/>
            <a:r>
              <a:rPr lang="en-US" dirty="0"/>
              <a:t>$56,000 for summer school</a:t>
            </a:r>
          </a:p>
          <a:p>
            <a:pPr lvl="1"/>
            <a:r>
              <a:rPr lang="en-US" dirty="0"/>
              <a:t>$278,000 for learning loss (additional kindergarten teacher at Barrett, materials for reading support, and additional Success Coach time)</a:t>
            </a:r>
          </a:p>
          <a:p>
            <a:pPr lvl="0"/>
            <a:r>
              <a:rPr lang="en-US" dirty="0"/>
              <a:t>Possible other expenses</a:t>
            </a:r>
          </a:p>
          <a:p>
            <a:pPr lvl="1"/>
            <a:r>
              <a:rPr lang="en-US" dirty="0"/>
              <a:t>Significant one-time costs, such as a new reading series</a:t>
            </a:r>
          </a:p>
          <a:p>
            <a:pPr lvl="1"/>
            <a:r>
              <a:rPr lang="en-US" dirty="0"/>
              <a:t>Social-emotional learning curriculum</a:t>
            </a:r>
          </a:p>
          <a:p>
            <a:pPr lvl="1"/>
            <a:r>
              <a:rPr lang="en-US" dirty="0"/>
              <a:t>Continuing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4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581-125A-F549-8119-CD1CD5F1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2685"/>
            <a:ext cx="4663440" cy="1352447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rgbClr val="841D31"/>
                </a:solidFill>
              </a:rPr>
              <a:t>Steel Valley Stronger: Why Do We Exist?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5F45-FB17-604B-ABB7-07867F58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050977"/>
            <a:ext cx="4243589" cy="3320668"/>
          </a:xfrm>
        </p:spPr>
        <p:txBody>
          <a:bodyPr>
            <a:normAutofit/>
          </a:bodyPr>
          <a:lstStyle/>
          <a:p>
            <a:r>
              <a:rPr lang="en-US" sz="2400" dirty="0"/>
              <a:t>Our Mission: All of our people are healthy and thriving, which means that we have Healthy and Thriving Schools</a:t>
            </a:r>
          </a:p>
          <a:p>
            <a:r>
              <a:rPr lang="en-US" sz="2400" dirty="0"/>
              <a:t>Our Vision: By 2025, all of our elementary students learn together in a new building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4541E-1CD7-C340-84A3-5EB8E1133B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520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4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7D90-530B-2341-8A96-68FAD62B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Steel Valley Stronger: 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FD82-86E3-0A4D-ABDF-27E6CF72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7936149" cy="5387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Mission: All of our people are healthy and thriving</a:t>
            </a:r>
          </a:p>
          <a:p>
            <a:r>
              <a:rPr lang="en-US" dirty="0"/>
              <a:t>Who does that include?</a:t>
            </a:r>
          </a:p>
          <a:p>
            <a:pPr lvl="1"/>
            <a:r>
              <a:rPr lang="en-US" dirty="0"/>
              <a:t>All of our stakeholders, but particularly students and staff</a:t>
            </a:r>
          </a:p>
          <a:p>
            <a:r>
              <a:rPr lang="en-US" dirty="0"/>
              <a:t>Healthy how?</a:t>
            </a:r>
          </a:p>
          <a:p>
            <a:pPr lvl="1"/>
            <a:r>
              <a:rPr lang="en-US" dirty="0"/>
              <a:t>We emphasize health from a physical, mental, emotional, social, economic and civic perspective</a:t>
            </a:r>
          </a:p>
          <a:p>
            <a:r>
              <a:rPr lang="en-US" dirty="0"/>
              <a:t>Thriving students</a:t>
            </a:r>
          </a:p>
          <a:p>
            <a:pPr lvl="1"/>
            <a:r>
              <a:rPr lang="en-US" dirty="0"/>
              <a:t>Learning at or above grade level</a:t>
            </a:r>
          </a:p>
          <a:p>
            <a:pPr lvl="1"/>
            <a:r>
              <a:rPr lang="en-US" dirty="0"/>
              <a:t>Understanding and managing emotions and relationships</a:t>
            </a:r>
          </a:p>
          <a:p>
            <a:pPr lvl="1"/>
            <a:r>
              <a:rPr lang="en-US" dirty="0"/>
              <a:t>Developing the skills and planning necessary for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45366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2EC06-C479-E844-A0C6-FF2FB917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Steel Valley Stronger: 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A8460-9775-3E42-8534-39D7D65A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28"/>
            <a:ext cx="10076234" cy="53106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Our Vision: By 2025, our elementary students learn together in a new building</a:t>
            </a:r>
          </a:p>
          <a:p>
            <a:pPr lvl="0"/>
            <a:r>
              <a:rPr lang="en-US" dirty="0"/>
              <a:t>How do we justify two elementary schools with such stark racial, socioeconomic and performance differences in a district of roughly four square miles?</a:t>
            </a:r>
          </a:p>
          <a:p>
            <a:pPr lvl="0"/>
            <a:r>
              <a:rPr lang="en-US" dirty="0"/>
              <a:t>Just this week, the age of Park Elementary has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   disrupted our students’ education.</a:t>
            </a:r>
          </a:p>
          <a:p>
            <a:pPr lvl="0"/>
            <a:r>
              <a:rPr lang="en-US" dirty="0"/>
              <a:t>We have commissioned a Feasibility Study by </a:t>
            </a:r>
            <a:br>
              <a:rPr lang="en-US" dirty="0"/>
            </a:br>
            <a:r>
              <a:rPr lang="en-US" dirty="0"/>
              <a:t>VEBH Architects for a new K – 4 elementary school </a:t>
            </a:r>
            <a:br>
              <a:rPr lang="en-US" dirty="0"/>
            </a:br>
            <a:r>
              <a:rPr lang="en-US" dirty="0"/>
              <a:t>on the Campbell Campus.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9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1257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Steel Valley Stronger: Opportunity Meets Need</vt:lpstr>
      <vt:lpstr>Steel Valley Stronger: Guiding Questions</vt:lpstr>
      <vt:lpstr>Steel Valley Stronger: Who are we?</vt:lpstr>
      <vt:lpstr>Steel Valley Stronger: Where Are We?</vt:lpstr>
      <vt:lpstr>Steel Valley Stronger: ARP ESSER III Money</vt:lpstr>
      <vt:lpstr>Steel Valley Stronger: Why Do We Exist?</vt:lpstr>
      <vt:lpstr>Steel Valley Stronger: Our Mission</vt:lpstr>
      <vt:lpstr>Steel Valley Stronger: Our Vision</vt:lpstr>
      <vt:lpstr>Steel Valley Stronger: Our Vision</vt:lpstr>
      <vt:lpstr>Steel Valley Stronger: Our Vision</vt:lpstr>
      <vt:lpstr>Steel Valley Stronger: New Elementary School Draft Design</vt:lpstr>
      <vt:lpstr>Steel Valley Stronger: Our Vision</vt:lpstr>
      <vt:lpstr>Steel Valley Stronger: Planning</vt:lpstr>
      <vt:lpstr>Steel Valley Stronger: Academics</vt:lpstr>
      <vt:lpstr>Steel Valley Stronger: Health</vt:lpstr>
      <vt:lpstr>Steel Valley Stronger: Equity and Inclusion</vt:lpstr>
      <vt:lpstr>Steel Valley Stronger: Careers</vt:lpstr>
      <vt:lpstr>Steel Valley Stronger: Execution</vt:lpstr>
      <vt:lpstr>Steel Valley Stronger: Execution</vt:lpstr>
      <vt:lpstr>Steel Valley Stronger: Execution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Chiappazzi, Andrew</dc:creator>
  <cp:lastModifiedBy>McCluan, Sarah</cp:lastModifiedBy>
  <cp:revision>27</cp:revision>
  <dcterms:created xsi:type="dcterms:W3CDTF">2021-11-24T16:09:26Z</dcterms:created>
  <dcterms:modified xsi:type="dcterms:W3CDTF">2021-12-09T15:18:21Z</dcterms:modified>
</cp:coreProperties>
</file>