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74" r:id="rId4"/>
    <p:sldId id="258" r:id="rId5"/>
    <p:sldId id="263" r:id="rId6"/>
    <p:sldId id="264" r:id="rId7"/>
    <p:sldId id="27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1D31"/>
    <a:srgbClr val="B87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55"/>
    <p:restoredTop sz="96327"/>
  </p:normalViewPr>
  <p:slideViewPr>
    <p:cSldViewPr snapToGrid="0" snapToObjects="1">
      <p:cViewPr varScale="1">
        <p:scale>
          <a:sx n="84" d="100"/>
          <a:sy n="84" d="100"/>
        </p:scale>
        <p:origin x="821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B46BAE-5A93-D544-BA19-D77941AE1D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E6A5CE-9367-B440-B9A9-0A5B68522A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E7BF4-9855-D144-922E-9474C9329323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DAA865-0A5A-F946-8838-DFB622F1F41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CD6E9E-4D37-B44A-9450-5E12BD02AC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8230F-3948-A846-9B14-4AAAFFB36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444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D3075-4E62-9147-A347-91A4C38329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0D2F09-D817-6B46-AD4F-0895913D7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9EF94-715C-684A-9521-7ECF98EAC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CD08-ADD8-BE45-B2B9-2BE5C7798452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36CF2-B89C-7E4D-B3C7-B7F0E0EA0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D0FDF-526E-7947-A9EE-D959A3160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BBD3-5163-AD47-B973-3892C7E120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52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1746C-ACFC-9541-9889-68AD39F1B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1E417B-65A8-4B44-A4E5-2AF4E4C6A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14311-3D86-3E4C-9560-975AC2A90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CD08-ADD8-BE45-B2B9-2BE5C7798452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88F8A-2E35-AC44-83D5-113492AC3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A5B03-00C1-A241-B940-0FBA7DA8A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BBD3-5163-AD47-B973-3892C7E120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507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E42F92-E561-C74F-853F-C3E25DBA05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BE3994-2FCC-AF40-9179-B13B90919D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77519-299E-B949-AA25-B1508FA8F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CD08-ADD8-BE45-B2B9-2BE5C7798452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6D77E-B8A3-FC47-A6D0-4BEBF0FED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E4B9E-926F-054C-94DA-292D3DA88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BBD3-5163-AD47-B973-3892C7E120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93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63D00-6698-E043-A56E-E7E753B66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D508A-1443-DA49-89F2-250F16FF7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08181-FB91-964D-A998-06452FC97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CD08-ADD8-BE45-B2B9-2BE5C7798452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6D5EE-8F66-E043-8C61-F4B9A97D9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3D8AC-E89D-5E42-9357-944195835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BBD3-5163-AD47-B973-3892C7E120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274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355E1-4365-7144-A98C-C7907EA62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F3F6F0-6EB0-B848-82D4-287C62660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FE5E1-78E0-7A4B-B65F-71A8D3F91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CD08-ADD8-BE45-B2B9-2BE5C7798452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DC1BD-32EA-C14C-B72D-B3D0A9C93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E8E82-7601-2347-912B-A9CFF7F96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BBD3-5163-AD47-B973-3892C7E120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04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D8DF4-8492-0E46-9479-1FF2E7155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7ADC6-79C2-E048-BCD6-18E869E918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C7AB1F-2F14-E346-8374-95CFA4D3D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D16833-E8FB-874D-B069-EB12EDB9A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CD08-ADD8-BE45-B2B9-2BE5C7798452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68DB4-2E94-A249-9DEA-0C9FB47E7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B6229-2C18-E74C-9157-95BEFB023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BBD3-5163-AD47-B973-3892C7E120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968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68840-F154-C347-9981-B1D4346BF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6B35ED-B2A7-E847-B308-9EF7B45E4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1C28D5-6F19-0649-B11F-953EF2427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97B240-EAA9-4841-861D-A8A268425E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425E83-7CFD-6045-9488-2D5F3E3997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AB0A0F-1CC7-FB47-811B-9156FF454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CD08-ADD8-BE45-B2B9-2BE5C7798452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13CD41-07A8-F643-8D8A-D312E955F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ED2C69-4E57-8F46-BF13-4EF06D69A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BBD3-5163-AD47-B973-3892C7E120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429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8B42E-9626-734B-AD4C-C0E6973A6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A2DBF4-8F94-7549-B227-66BB1CBC6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CD08-ADD8-BE45-B2B9-2BE5C7798452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8D0224-8900-B144-81AD-7327D4350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43339-C3E1-5745-96D6-31B419AA9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BBD3-5163-AD47-B973-3892C7E120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25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4B7BE6-8307-D04C-B8C4-2C1E53678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CD08-ADD8-BE45-B2B9-2BE5C7798452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5DFD72-613D-C240-B948-9B9987C7F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FD354E-3C7F-4A4E-8213-3CB7EEBB2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BBD3-5163-AD47-B973-3892C7E120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84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5707D-5795-F34C-A889-0978B049E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C8BB3-45FD-B04E-AD2E-EAF642EAC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80C86F-BF8F-7447-B462-56A4314E55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F4B91-DFA7-9C46-BD96-340000F67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CD08-ADD8-BE45-B2B9-2BE5C7798452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18598D-1CD8-404A-9238-ED9DC5FCE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4A8EE-56C4-3748-9776-F3DF5B0A8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BBD3-5163-AD47-B973-3892C7E120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80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5F608-F226-4148-AE5E-D1CF94028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6BF65E-06D9-234C-AB11-59386E621F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BB0EB2-C3F5-3D41-AD4F-0575FF77E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0F9444-9955-A14F-B419-41C6E88E0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CD08-ADD8-BE45-B2B9-2BE5C7798452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8AE28-8282-0D4C-B00B-8AC3A8DB1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F388F-EC4F-CB41-A126-1C0F9767D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BBD3-5163-AD47-B973-3892C7E120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30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7F720C-AB91-8749-862C-EFA4B9279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8EF8E-A335-254F-AE1A-6CD462EB8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11176-C5CF-4847-B33C-524AC194A1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3CD08-ADD8-BE45-B2B9-2BE5C7798452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23F69-4549-BF48-A4E7-8A17DE60FA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CBA1B-B91C-524E-BF9E-1658724D3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2BBD3-5163-AD47-B973-3892C7E120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722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AEB516-6B6B-2C42-9511-0FD0036B471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5963" y="185351"/>
            <a:ext cx="7651304" cy="4782065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7DF75B0F-E64E-B644-B24C-10978F999277}"/>
              </a:ext>
            </a:extLst>
          </p:cNvPr>
          <p:cNvSpPr txBox="1">
            <a:spLocks/>
          </p:cNvSpPr>
          <p:nvPr/>
        </p:nvSpPr>
        <p:spPr>
          <a:xfrm>
            <a:off x="7801230" y="506671"/>
            <a:ext cx="4534930" cy="26458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smtClean="0">
                <a:solidFill>
                  <a:srgbClr val="841D31"/>
                </a:solidFill>
              </a:rPr>
              <a:t>2022-2023 Proposed Final Budget</a:t>
            </a:r>
            <a:endParaRPr lang="en-US" sz="6600" b="1" dirty="0">
              <a:solidFill>
                <a:srgbClr val="841D31"/>
              </a:solidFill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61920752-1879-5343-965B-E060773CEACA}"/>
              </a:ext>
            </a:extLst>
          </p:cNvPr>
          <p:cNvSpPr txBox="1">
            <a:spLocks/>
          </p:cNvSpPr>
          <p:nvPr/>
        </p:nvSpPr>
        <p:spPr>
          <a:xfrm>
            <a:off x="275962" y="5202238"/>
            <a:ext cx="7651303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b="1" dirty="0">
                <a:solidFill>
                  <a:srgbClr val="841D31"/>
                </a:solidFill>
              </a:rPr>
              <a:t>Steel Valley School District</a:t>
            </a:r>
          </a:p>
          <a:p>
            <a:pPr algn="l"/>
            <a:r>
              <a:rPr lang="en-US" sz="2200" b="1" dirty="0" smtClean="0">
                <a:solidFill>
                  <a:srgbClr val="841D31"/>
                </a:solidFill>
              </a:rPr>
              <a:t>Matt Weber, Treasurer</a:t>
            </a:r>
            <a:endParaRPr lang="en-US" sz="2200" b="1" dirty="0">
              <a:solidFill>
                <a:srgbClr val="841D31"/>
              </a:solidFill>
            </a:endParaRPr>
          </a:p>
          <a:p>
            <a:pPr algn="l"/>
            <a:r>
              <a:rPr lang="en-US" sz="2200" b="1" dirty="0" smtClean="0">
                <a:solidFill>
                  <a:srgbClr val="841D31"/>
                </a:solidFill>
              </a:rPr>
              <a:t>May 19</a:t>
            </a:r>
            <a:r>
              <a:rPr lang="en-US" sz="2200" b="1" dirty="0">
                <a:solidFill>
                  <a:srgbClr val="841D31"/>
                </a:solidFill>
              </a:rPr>
              <a:t>, </a:t>
            </a:r>
            <a:r>
              <a:rPr lang="en-US" sz="2200" b="1" dirty="0" smtClean="0">
                <a:solidFill>
                  <a:srgbClr val="841D31"/>
                </a:solidFill>
              </a:rPr>
              <a:t>2022</a:t>
            </a:r>
            <a:endParaRPr lang="en-US" sz="2200" b="1" dirty="0">
              <a:solidFill>
                <a:srgbClr val="841D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102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75064-B5D4-0148-B984-1CA633A8E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220" y="199662"/>
            <a:ext cx="10773032" cy="1043545"/>
          </a:xfrm>
        </p:spPr>
        <p:txBody>
          <a:bodyPr/>
          <a:lstStyle/>
          <a:p>
            <a:r>
              <a:rPr lang="en-US" b="1" dirty="0" smtClean="0">
                <a:solidFill>
                  <a:srgbClr val="841D31"/>
                </a:solidFill>
              </a:rPr>
              <a:t>Highlights</a:t>
            </a:r>
            <a:endParaRPr lang="en-US" b="1" dirty="0">
              <a:solidFill>
                <a:srgbClr val="841D3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7F332-9FA3-F54C-B6FD-4DD4CADF5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95" y="973238"/>
            <a:ext cx="9776960" cy="5251622"/>
          </a:xfrm>
        </p:spPr>
        <p:txBody>
          <a:bodyPr>
            <a:normAutofit/>
          </a:bodyPr>
          <a:lstStyle/>
          <a:p>
            <a:r>
              <a:rPr lang="en-US" b="1" dirty="0"/>
              <a:t>Proposed increase of 3% Millage from 26.1082 to 26.8913</a:t>
            </a:r>
          </a:p>
          <a:p>
            <a:r>
              <a:rPr lang="en-US" b="1" dirty="0"/>
              <a:t>Proposed budget deficit of $544,235</a:t>
            </a:r>
          </a:p>
          <a:p>
            <a:r>
              <a:rPr lang="en-US" b="1" dirty="0"/>
              <a:t>Total Revenue: $41,634,821</a:t>
            </a:r>
          </a:p>
          <a:p>
            <a:pPr lvl="1"/>
            <a:r>
              <a:rPr lang="en-US" b="1" dirty="0"/>
              <a:t>Total </a:t>
            </a:r>
            <a:r>
              <a:rPr lang="en-US" b="1" dirty="0" smtClean="0"/>
              <a:t>increase </a:t>
            </a:r>
            <a:r>
              <a:rPr lang="en-US" b="1" dirty="0"/>
              <a:t>of ~$4.1M from 21-22 Budgeted Revenues</a:t>
            </a:r>
          </a:p>
          <a:p>
            <a:pPr lvl="1"/>
            <a:r>
              <a:rPr lang="en-US" b="1" dirty="0"/>
              <a:t>Increase in ESSER funding Revenue of ~$2.9M</a:t>
            </a:r>
          </a:p>
          <a:p>
            <a:pPr lvl="1"/>
            <a:r>
              <a:rPr lang="en-US" b="1" dirty="0"/>
              <a:t>Increase in State Subsidies of </a:t>
            </a:r>
            <a:r>
              <a:rPr lang="en-US" b="1" dirty="0" smtClean="0"/>
              <a:t>~$1M</a:t>
            </a:r>
            <a:endParaRPr lang="en-US" b="1" dirty="0"/>
          </a:p>
          <a:p>
            <a:r>
              <a:rPr lang="en-US" b="1" dirty="0"/>
              <a:t>Total Expenditures: $42,179,056</a:t>
            </a:r>
          </a:p>
          <a:p>
            <a:pPr lvl="1"/>
            <a:r>
              <a:rPr lang="en-US" b="1" dirty="0"/>
              <a:t>Total increase of </a:t>
            </a:r>
            <a:r>
              <a:rPr lang="en-US" b="1" dirty="0" smtClean="0"/>
              <a:t>~$1.6M </a:t>
            </a:r>
            <a:r>
              <a:rPr lang="en-US" b="1" dirty="0"/>
              <a:t>from 21-22 Budgeted Expenditures</a:t>
            </a:r>
          </a:p>
          <a:p>
            <a:pPr lvl="1"/>
            <a:r>
              <a:rPr lang="en-US" b="1" dirty="0"/>
              <a:t>Debt Service payments increased ~$1.3M</a:t>
            </a:r>
          </a:p>
          <a:p>
            <a:pPr lvl="1"/>
            <a:r>
              <a:rPr lang="en-US" b="1" dirty="0"/>
              <a:t>Health Insurance Rate Increase of 8% (~$.5M)</a:t>
            </a:r>
          </a:p>
          <a:p>
            <a:pPr lvl="1"/>
            <a:r>
              <a:rPr lang="en-US" b="1" dirty="0"/>
              <a:t>PSERS Contribution 35.26% (1% increase)</a:t>
            </a:r>
          </a:p>
        </p:txBody>
      </p:sp>
    </p:spTree>
    <p:extLst>
      <p:ext uri="{BB962C8B-B14F-4D97-AF65-F5344CB8AC3E}">
        <p14:creationId xmlns:p14="http://schemas.microsoft.com/office/powerpoint/2010/main" val="1663107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DA581-125A-F549-8119-CD1CD5F18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91440"/>
            <a:ext cx="8704217" cy="714264"/>
          </a:xfrm>
        </p:spPr>
        <p:txBody>
          <a:bodyPr anchor="b">
            <a:normAutofit/>
          </a:bodyPr>
          <a:lstStyle/>
          <a:p>
            <a:r>
              <a:rPr lang="en-US" sz="4000" b="1" dirty="0" smtClean="0">
                <a:solidFill>
                  <a:srgbClr val="841D31"/>
                </a:solidFill>
              </a:rPr>
              <a:t>County 21-22 Millage Information</a:t>
            </a:r>
            <a:endParaRPr lang="en-US" sz="4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39" y="1102942"/>
            <a:ext cx="7078980" cy="513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0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75064-B5D4-0148-B984-1CA633A8E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444" y="12861"/>
            <a:ext cx="10773031" cy="1010829"/>
          </a:xfrm>
        </p:spPr>
        <p:txBody>
          <a:bodyPr/>
          <a:lstStyle/>
          <a:p>
            <a:r>
              <a:rPr lang="en-US" b="1" dirty="0" smtClean="0">
                <a:solidFill>
                  <a:srgbClr val="841D31"/>
                </a:solidFill>
              </a:rPr>
              <a:t>County 21-22 Millage Information Cont’d</a:t>
            </a:r>
            <a:endParaRPr lang="en-US" b="1" dirty="0">
              <a:solidFill>
                <a:srgbClr val="841D3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39" y="1060266"/>
            <a:ext cx="7078980" cy="550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160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2EC06-C479-E844-A0C6-FF2FB917A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97" y="217073"/>
            <a:ext cx="10515600" cy="775698"/>
          </a:xfrm>
        </p:spPr>
        <p:txBody>
          <a:bodyPr/>
          <a:lstStyle/>
          <a:p>
            <a:r>
              <a:rPr lang="en-US" b="1" dirty="0">
                <a:solidFill>
                  <a:srgbClr val="841D31"/>
                </a:solidFill>
              </a:rPr>
              <a:t>Significant Expenditure </a:t>
            </a:r>
            <a:r>
              <a:rPr lang="en-US" b="1" dirty="0" smtClean="0">
                <a:solidFill>
                  <a:srgbClr val="841D31"/>
                </a:solidFill>
              </a:rPr>
              <a:t>Breakdown</a:t>
            </a:r>
            <a:endParaRPr lang="en-US" b="1" dirty="0">
              <a:solidFill>
                <a:srgbClr val="841D3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A8460-9775-3E42-8534-39D7D65A9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812" y="992771"/>
            <a:ext cx="8453846" cy="531067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Charter School Costs budgeted $.5M decrease ($6.9M to $6.4M)</a:t>
            </a:r>
          </a:p>
          <a:p>
            <a:pPr lvl="1"/>
            <a:r>
              <a:rPr lang="en-US" dirty="0"/>
              <a:t>Current year enrollment dropped about 10% from 20-21</a:t>
            </a:r>
          </a:p>
          <a:p>
            <a:pPr lvl="1"/>
            <a:r>
              <a:rPr lang="en-US" dirty="0"/>
              <a:t>PDE form 363 allows for removal of federal funds when calculating per student cost for charter tuition and 22-23 has significant increase due to ESSER funding</a:t>
            </a:r>
          </a:p>
          <a:p>
            <a:pPr lvl="1"/>
            <a:r>
              <a:rPr lang="en-US" dirty="0"/>
              <a:t>Continue outreach efforts to the community</a:t>
            </a:r>
          </a:p>
          <a:p>
            <a:r>
              <a:rPr lang="en-US" dirty="0"/>
              <a:t>Salary </a:t>
            </a:r>
            <a:r>
              <a:rPr lang="en-US" dirty="0" smtClean="0"/>
              <a:t>Costs </a:t>
            </a:r>
            <a:r>
              <a:rPr lang="en-US" dirty="0"/>
              <a:t>are flat across all categories</a:t>
            </a:r>
          </a:p>
          <a:p>
            <a:pPr lvl="1"/>
            <a:r>
              <a:rPr lang="en-US" dirty="0"/>
              <a:t>Instructional salaries flat at $11.5M</a:t>
            </a:r>
          </a:p>
          <a:p>
            <a:pPr lvl="1"/>
            <a:r>
              <a:rPr lang="en-US" dirty="0"/>
              <a:t>Support salaries flat at $3M</a:t>
            </a:r>
          </a:p>
          <a:p>
            <a:pPr lvl="1"/>
            <a:r>
              <a:rPr lang="en-US" dirty="0" smtClean="0"/>
              <a:t>Other </a:t>
            </a:r>
            <a:r>
              <a:rPr lang="en-US" dirty="0"/>
              <a:t>flat at </a:t>
            </a:r>
            <a:r>
              <a:rPr lang="en-US" dirty="0" smtClean="0"/>
              <a:t>$.</a:t>
            </a:r>
            <a:r>
              <a:rPr lang="en-US" dirty="0"/>
              <a:t>3M</a:t>
            </a:r>
          </a:p>
          <a:p>
            <a:pPr lvl="1"/>
            <a:r>
              <a:rPr lang="en-US" dirty="0"/>
              <a:t>Increases offset by planned retirements, other departures and ERI</a:t>
            </a:r>
          </a:p>
          <a:p>
            <a:pPr lvl="1"/>
            <a:r>
              <a:rPr lang="en-US" dirty="0"/>
              <a:t>ERI payouts budgeted at $.8M for 2022-2023</a:t>
            </a:r>
          </a:p>
          <a:p>
            <a:r>
              <a:rPr lang="en-US" dirty="0"/>
              <a:t>Special Education Costs decreased </a:t>
            </a:r>
            <a:r>
              <a:rPr lang="en-US" dirty="0" smtClean="0"/>
              <a:t>~$.3M </a:t>
            </a:r>
            <a:endParaRPr lang="en-US" dirty="0"/>
          </a:p>
          <a:p>
            <a:pPr lvl="1"/>
            <a:r>
              <a:rPr lang="en-US" dirty="0"/>
              <a:t>Effort to reduce placements in 22-23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698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3015E-639D-1942-8845-4C92D927F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857" y="199017"/>
            <a:ext cx="10515600" cy="793115"/>
          </a:xfrm>
        </p:spPr>
        <p:txBody>
          <a:bodyPr/>
          <a:lstStyle/>
          <a:p>
            <a:r>
              <a:rPr lang="en-US" b="1" dirty="0" smtClean="0">
                <a:solidFill>
                  <a:srgbClr val="841D31"/>
                </a:solidFill>
              </a:rPr>
              <a:t>Summary</a:t>
            </a:r>
            <a:endParaRPr lang="en-US" b="1" dirty="0">
              <a:solidFill>
                <a:srgbClr val="841D3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E4DCF-9487-1E4C-A692-53FF1F539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686" y="845071"/>
            <a:ext cx="7992291" cy="5263978"/>
          </a:xfrm>
        </p:spPr>
        <p:txBody>
          <a:bodyPr>
            <a:normAutofit/>
          </a:bodyPr>
          <a:lstStyle/>
          <a:p>
            <a:r>
              <a:rPr lang="en-US" dirty="0"/>
              <a:t>Tax increase of 3% which is significantly lower than current inflation</a:t>
            </a:r>
          </a:p>
          <a:p>
            <a:r>
              <a:rPr lang="en-US" dirty="0"/>
              <a:t>Additional ESSER Funding </a:t>
            </a:r>
            <a:r>
              <a:rPr lang="en-US" dirty="0" smtClean="0"/>
              <a:t>allows </a:t>
            </a:r>
            <a:r>
              <a:rPr lang="en-US" dirty="0"/>
              <a:t>for significant improvement on budget deficit while still addressing Learning Loss</a:t>
            </a:r>
          </a:p>
          <a:p>
            <a:r>
              <a:rPr lang="en-US" dirty="0"/>
              <a:t>Charter </a:t>
            </a:r>
            <a:r>
              <a:rPr lang="en-US" dirty="0" smtClean="0"/>
              <a:t>Costs </a:t>
            </a:r>
            <a:r>
              <a:rPr lang="en-US" dirty="0"/>
              <a:t>will be tackled further in 22-23</a:t>
            </a:r>
          </a:p>
          <a:p>
            <a:r>
              <a:rPr lang="en-US" dirty="0"/>
              <a:t>Costs pressures for Debt </a:t>
            </a:r>
            <a:r>
              <a:rPr lang="en-US" dirty="0" smtClean="0"/>
              <a:t>Service </a:t>
            </a:r>
            <a:r>
              <a:rPr lang="en-US" dirty="0"/>
              <a:t>and mandated costs, such as special education, PSERS and medical costs continue to force tough decisions</a:t>
            </a:r>
          </a:p>
          <a:p>
            <a:r>
              <a:rPr lang="en-US" dirty="0"/>
              <a:t>Smart cuts are being made across the board, but must continue to right size district staff vs. student enrollment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733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7DF75B0F-E64E-B644-B24C-10978F999277}"/>
              </a:ext>
            </a:extLst>
          </p:cNvPr>
          <p:cNvSpPr txBox="1">
            <a:spLocks/>
          </p:cNvSpPr>
          <p:nvPr/>
        </p:nvSpPr>
        <p:spPr>
          <a:xfrm>
            <a:off x="1356815" y="1574324"/>
            <a:ext cx="7889132" cy="19012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>
                <a:solidFill>
                  <a:srgbClr val="841D31"/>
                </a:solidFill>
              </a:rPr>
              <a:t>Thank you!</a:t>
            </a:r>
          </a:p>
          <a:p>
            <a:r>
              <a:rPr lang="en-US" sz="6600" b="1" dirty="0">
                <a:solidFill>
                  <a:srgbClr val="841D31"/>
                </a:solidFill>
              </a:rPr>
              <a:t>#IronmenPride</a:t>
            </a:r>
          </a:p>
        </p:txBody>
      </p:sp>
    </p:spTree>
    <p:extLst>
      <p:ext uri="{BB962C8B-B14F-4D97-AF65-F5344CB8AC3E}">
        <p14:creationId xmlns:p14="http://schemas.microsoft.com/office/powerpoint/2010/main" val="332446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3841</TotalTime>
  <Words>306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Highlights</vt:lpstr>
      <vt:lpstr>County 21-22 Millage Information</vt:lpstr>
      <vt:lpstr>County 21-22 Millage Information Cont’d</vt:lpstr>
      <vt:lpstr>Significant Expenditure Breakdown</vt:lpstr>
      <vt:lpstr>Summary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Chiappazzi, Andrew</dc:creator>
  <cp:lastModifiedBy>Matthew Weber</cp:lastModifiedBy>
  <cp:revision>44</cp:revision>
  <cp:lastPrinted>2022-05-19T18:14:08Z</cp:lastPrinted>
  <dcterms:created xsi:type="dcterms:W3CDTF">2021-11-24T16:09:26Z</dcterms:created>
  <dcterms:modified xsi:type="dcterms:W3CDTF">2022-05-19T18:43:43Z</dcterms:modified>
</cp:coreProperties>
</file>